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87" r:id="rId5"/>
    <p:sldId id="288" r:id="rId6"/>
    <p:sldId id="289" r:id="rId7"/>
    <p:sldId id="305" r:id="rId8"/>
    <p:sldId id="306" r:id="rId9"/>
    <p:sldId id="307" r:id="rId10"/>
    <p:sldId id="295" r:id="rId11"/>
  </p:sldIdLst>
  <p:sldSz cx="12192000" cy="6858000"/>
  <p:notesSz cx="6858000" cy="9144000"/>
  <p:embeddedFontLst>
    <p:embeddedFont>
      <p:font typeface="맑은 고딕" panose="020B0503020000020004" pitchFamily="34" charset="-127"/>
      <p:regular r:id="rId14"/>
      <p:bold r:id="rId15"/>
    </p:embeddedFont>
    <p:embeddedFont>
      <p:font typeface="Pretendard" panose="020B0604020202020204" charset="-127"/>
      <p:regular r:id="rId16"/>
      <p:bold r:id="rId17"/>
    </p:embeddedFont>
    <p:embeddedFont>
      <p:font typeface="Pretendard ExtraBold" panose="020B0604020202020204" charset="-127"/>
      <p:bold r:id="rId18"/>
    </p:embeddedFont>
    <p:embeddedFont>
      <p:font typeface="Pretendard Light" panose="020B0604020202020204" charset="-127"/>
      <p:regular r:id="rId19"/>
    </p:embeddedFont>
    <p:embeddedFont>
      <p:font typeface="Pretendard SemiBold" panose="020B0604020202020204" charset="-127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F15"/>
    <a:srgbClr val="F66F0A"/>
    <a:srgbClr val="F9F9F9"/>
    <a:srgbClr val="FAFAFA"/>
    <a:srgbClr val="072C4D"/>
    <a:srgbClr val="E1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9B28E-C636-A436-C283-EF3D81256A03}" v="2" dt="2025-11-20T00:34:35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09" autoAdjust="0"/>
    <p:restoredTop sz="94652"/>
  </p:normalViewPr>
  <p:slideViewPr>
    <p:cSldViewPr snapToGrid="0" snapToObjects="1">
      <p:cViewPr varScale="1">
        <p:scale>
          <a:sx n="89" d="100"/>
          <a:sy n="89" d="100"/>
        </p:scale>
        <p:origin x="120" y="480"/>
      </p:cViewPr>
      <p:guideLst>
        <p:guide orient="horz" pos="208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9" d="100"/>
          <a:sy n="89" d="100"/>
        </p:scale>
        <p:origin x="3259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7437-9814-4429-B426-072A446E780B}" type="datetimeFigureOut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BA4B8-E73D-42E9-8FEF-E5040DC9F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791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EA1FC-DC33-46B7-8211-3AEFF2E3E9AF}" type="datetimeFigureOut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522-05A1-40E5-B52A-C57953309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22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017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9CFE-1D63-469D-8DAE-F9E183869BE5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167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8154-4528-4D87-900A-A323BFAE2504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47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3794-DCEB-4CCB-B820-48D0EE1E10C3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53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0C3D-73FA-4751-B67C-C6D5AD2184A3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2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A9F-5AC8-4E4C-A51C-7630171C91BB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64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38D2-1062-473D-AEAA-130C65762187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54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4B5E-2817-47C7-A1B0-107228C5959D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972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EFCD-AF60-4540-9423-C7647C53512C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758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2566-9FB3-420E-A8CD-50706DE9DA2C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07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6B84C-4A4D-462A-B918-61C5B14C9892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40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3DDB-02C5-41DB-8B49-92AAA0ED0E11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2A6B-117E-42B6-88F7-796E279B03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276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6626148-A999-C57E-8375-670C9ADC2565}"/>
              </a:ext>
            </a:extLst>
          </p:cNvPr>
          <p:cNvSpPr/>
          <p:nvPr/>
        </p:nvSpPr>
        <p:spPr>
          <a:xfrm>
            <a:off x="-1" y="-1"/>
            <a:ext cx="12191999" cy="6120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FF83B2D-7F70-21A1-6A50-55C6AEC80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0" t="2993" r="11437" b="26156"/>
          <a:stretch/>
        </p:blipFill>
        <p:spPr>
          <a:xfrm>
            <a:off x="-1" y="0"/>
            <a:ext cx="12192000" cy="6858002"/>
          </a:xfrm>
          <a:prstGeom prst="rect">
            <a:avLst/>
          </a:prstGeom>
        </p:spPr>
      </p:pic>
      <p:sp>
        <p:nvSpPr>
          <p:cNvPr id="18" name="순서도: 수동 입력 5">
            <a:extLst>
              <a:ext uri="{FF2B5EF4-FFF2-40B4-BE49-F238E27FC236}">
                <a16:creationId xmlns:a16="http://schemas.microsoft.com/office/drawing/2014/main" id="{0BF89C83-FB9D-BE78-98B0-2C46FC6011B6}"/>
              </a:ext>
            </a:extLst>
          </p:cNvPr>
          <p:cNvSpPr/>
          <p:nvPr/>
        </p:nvSpPr>
        <p:spPr>
          <a:xfrm rot="5400000" flipH="1">
            <a:off x="-265924" y="265919"/>
            <a:ext cx="6857998" cy="6326155"/>
          </a:xfrm>
          <a:prstGeom prst="flowChartManualInput">
            <a:avLst/>
          </a:prstGeom>
          <a:solidFill>
            <a:srgbClr val="462F1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4B3FE1F-8D1C-B9B5-1D86-4F49E28D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7" y="437222"/>
            <a:ext cx="1389213" cy="419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1E60D1-5306-9044-64F5-387C7276CE95}"/>
              </a:ext>
            </a:extLst>
          </p:cNvPr>
          <p:cNvSpPr txBox="1"/>
          <p:nvPr/>
        </p:nvSpPr>
        <p:spPr>
          <a:xfrm>
            <a:off x="454632" y="5097339"/>
            <a:ext cx="484443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n w="15875">
                  <a:noFill/>
                </a:ln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KH SYSTEMS Inc.</a:t>
            </a:r>
          </a:p>
          <a:p>
            <a:r>
              <a:rPr lang="en-US" altLang="ko-KR" sz="4000" b="1" dirty="0">
                <a:ln w="15875">
                  <a:noFill/>
                </a:ln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Company Profile</a:t>
            </a:r>
            <a:endParaRPr lang="ko-KR" altLang="en-US" sz="4000" b="1" dirty="0">
              <a:ln w="15875">
                <a:noFill/>
              </a:ln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9" name="직각 삼각형 6">
            <a:extLst>
              <a:ext uri="{FF2B5EF4-FFF2-40B4-BE49-F238E27FC236}">
                <a16:creationId xmlns:a16="http://schemas.microsoft.com/office/drawing/2014/main" id="{5D974065-63A2-743E-39E0-327E1F08737B}"/>
              </a:ext>
            </a:extLst>
          </p:cNvPr>
          <p:cNvSpPr/>
          <p:nvPr/>
        </p:nvSpPr>
        <p:spPr>
          <a:xfrm flipH="1">
            <a:off x="10671110" y="0"/>
            <a:ext cx="1520890" cy="6858000"/>
          </a:xfrm>
          <a:prstGeom prst="rtTriangle">
            <a:avLst/>
          </a:prstGeom>
          <a:solidFill>
            <a:srgbClr val="462F1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80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DA617-1AB6-A7E0-4ED5-17FFD437F595}"/>
              </a:ext>
            </a:extLst>
          </p:cNvPr>
          <p:cNvSpPr txBox="1"/>
          <p:nvPr/>
        </p:nvSpPr>
        <p:spPr>
          <a:xfrm>
            <a:off x="345450" y="217107"/>
            <a:ext cx="42409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>
                <a:ln w="15875">
                  <a:noFill/>
                </a:ln>
                <a:solidFill>
                  <a:srgbClr val="0070C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01</a:t>
            </a:r>
            <a:endParaRPr lang="ko-KR" altLang="en-US" sz="1400" b="1" dirty="0">
              <a:ln w="158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6110-AEC5-942F-726B-10D36939C29D}"/>
              </a:ext>
            </a:extLst>
          </p:cNvPr>
          <p:cNvSpPr txBox="1"/>
          <p:nvPr/>
        </p:nvSpPr>
        <p:spPr>
          <a:xfrm>
            <a:off x="328515" y="505221"/>
            <a:ext cx="29578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Introduction</a:t>
            </a:r>
            <a:endParaRPr lang="ko-KR" altLang="en-US" sz="3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16BCF4B6-140B-1C72-2D72-E7BC6869E4A5}"/>
              </a:ext>
            </a:extLst>
          </p:cNvPr>
          <p:cNvCxnSpPr>
            <a:cxnSpLocks/>
          </p:cNvCxnSpPr>
          <p:nvPr/>
        </p:nvCxnSpPr>
        <p:spPr>
          <a:xfrm>
            <a:off x="769545" y="369451"/>
            <a:ext cx="11422452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692C336-5BB6-0175-B8F1-D782CE229F6A}"/>
              </a:ext>
            </a:extLst>
          </p:cNvPr>
          <p:cNvSpPr txBox="1"/>
          <p:nvPr/>
        </p:nvSpPr>
        <p:spPr>
          <a:xfrm>
            <a:off x="981143" y="1740660"/>
            <a:ext cx="20155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>
                <a:ln w="158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Company Name</a:t>
            </a:r>
            <a:endParaRPr lang="ko-KR" altLang="en-US" sz="1600" b="1" dirty="0">
              <a:ln w="158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B62F9F-CA44-A20E-1D00-C6E4D3EC37BA}"/>
              </a:ext>
            </a:extLst>
          </p:cNvPr>
          <p:cNvSpPr txBox="1"/>
          <p:nvPr/>
        </p:nvSpPr>
        <p:spPr>
          <a:xfrm>
            <a:off x="994231" y="2084419"/>
            <a:ext cx="22311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KH SYSTEMS Inc.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2720098-BC8F-60B9-0AB5-1C654B844821}"/>
              </a:ext>
            </a:extLst>
          </p:cNvPr>
          <p:cNvGrpSpPr/>
          <p:nvPr/>
        </p:nvGrpSpPr>
        <p:grpSpPr>
          <a:xfrm>
            <a:off x="994230" y="2900024"/>
            <a:ext cx="2590942" cy="682313"/>
            <a:chOff x="994230" y="2795896"/>
            <a:chExt cx="2231181" cy="68231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6085C81-4542-3571-2EEB-E1273DC221F9}"/>
                </a:ext>
              </a:extLst>
            </p:cNvPr>
            <p:cNvSpPr txBox="1"/>
            <p:nvPr/>
          </p:nvSpPr>
          <p:spPr>
            <a:xfrm>
              <a:off x="994230" y="2795896"/>
              <a:ext cx="215637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600" b="1">
                  <a:ln w="158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Date of establishment</a:t>
              </a:r>
              <a:endParaRPr lang="ko-KR" altLang="en-US" sz="1600" b="1" dirty="0">
                <a:ln w="158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491740B-A040-C96A-82EF-81A5848C8A6F}"/>
                </a:ext>
              </a:extLst>
            </p:cNvPr>
            <p:cNvSpPr txBox="1"/>
            <p:nvPr/>
          </p:nvSpPr>
          <p:spPr>
            <a:xfrm>
              <a:off x="994231" y="3139655"/>
              <a:ext cx="22311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altLang="ko-K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2018.05.03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D1542D8-3524-AAF5-5832-711B342F6124}"/>
              </a:ext>
            </a:extLst>
          </p:cNvPr>
          <p:cNvGrpSpPr/>
          <p:nvPr/>
        </p:nvGrpSpPr>
        <p:grpSpPr>
          <a:xfrm>
            <a:off x="994231" y="4171445"/>
            <a:ext cx="6674054" cy="2091267"/>
            <a:chOff x="5254520" y="1734357"/>
            <a:chExt cx="5581119" cy="20912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68B0BF-5657-40EB-6DA1-876A96594442}"/>
                </a:ext>
              </a:extLst>
            </p:cNvPr>
            <p:cNvSpPr txBox="1"/>
            <p:nvPr/>
          </p:nvSpPr>
          <p:spPr>
            <a:xfrm>
              <a:off x="5254521" y="1734357"/>
              <a:ext cx="20024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600" b="1">
                  <a:ln w="15875">
                    <a:noFill/>
                  </a:ln>
                  <a:solidFill>
                    <a:srgbClr val="F66F0A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Head Office</a:t>
              </a:r>
              <a:endParaRPr lang="ko-KR" altLang="en-US" sz="1600" b="1" dirty="0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8F15A2-BCEA-ECFB-A7D7-A2D3EE4A95B1}"/>
                </a:ext>
              </a:extLst>
            </p:cNvPr>
            <p:cNvSpPr txBox="1"/>
            <p:nvPr/>
          </p:nvSpPr>
          <p:spPr>
            <a:xfrm>
              <a:off x="5254520" y="2078116"/>
              <a:ext cx="5581119" cy="680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ts val="2400"/>
                </a:lnSpc>
                <a:buNone/>
              </a:pPr>
              <a:r>
                <a:rPr lang="en-US" altLang="ko-KR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E-802 30, Songdomirae-ro, Yeonsu-gu, Incheon, Republic of Korea</a:t>
              </a:r>
              <a:endPara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E07A243-2A09-37D7-CEF1-D54E4386F7DE}"/>
                </a:ext>
              </a:extLst>
            </p:cNvPr>
            <p:cNvSpPr txBox="1"/>
            <p:nvPr/>
          </p:nvSpPr>
          <p:spPr>
            <a:xfrm>
              <a:off x="5254521" y="2801101"/>
              <a:ext cx="16745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600" b="1">
                  <a:ln w="15875">
                    <a:noFill/>
                  </a:ln>
                  <a:solidFill>
                    <a:srgbClr val="0070C0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Buchoen Office</a:t>
              </a:r>
              <a:endParaRPr lang="ko-KR" altLang="en-US" sz="1600" b="1" dirty="0">
                <a:ln w="15875">
                  <a:noFill/>
                </a:ln>
                <a:solidFill>
                  <a:srgbClr val="0070C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E1226C4-7B93-1AD6-6E14-E23CA56B52F6}"/>
                </a:ext>
              </a:extLst>
            </p:cNvPr>
            <p:cNvSpPr txBox="1"/>
            <p:nvPr/>
          </p:nvSpPr>
          <p:spPr>
            <a:xfrm>
              <a:off x="5254521" y="3144860"/>
              <a:ext cx="5581118" cy="680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ts val="2400"/>
                </a:lnSpc>
                <a:buNone/>
              </a:pPr>
              <a:r>
                <a:rPr lang="en-US" altLang="ko-KR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2705, 122, Jomaru-ro 385beon-gil, Wonmi-gu, Bucheon-si, </a:t>
              </a:r>
            </a:p>
            <a:p>
              <a:pPr marL="0" indent="0">
                <a:lnSpc>
                  <a:spcPts val="2400"/>
                </a:lnSpc>
                <a:buNone/>
              </a:pPr>
              <a:r>
                <a:rPr lang="en-US" altLang="ko-KR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Gyeonggi-do, Republic of Korea</a:t>
              </a:r>
              <a:endPara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0DC0343-31F4-B7CD-42E0-7086714B214B}"/>
              </a:ext>
            </a:extLst>
          </p:cNvPr>
          <p:cNvGrpSpPr/>
          <p:nvPr/>
        </p:nvGrpSpPr>
        <p:grpSpPr>
          <a:xfrm>
            <a:off x="3549483" y="1750429"/>
            <a:ext cx="5057347" cy="1941768"/>
            <a:chOff x="994231" y="3851132"/>
            <a:chExt cx="3983015" cy="19417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9DAF88-C307-609F-CA49-2FB211E0E57C}"/>
                </a:ext>
              </a:extLst>
            </p:cNvPr>
            <p:cNvSpPr txBox="1"/>
            <p:nvPr/>
          </p:nvSpPr>
          <p:spPr>
            <a:xfrm>
              <a:off x="994231" y="3851132"/>
              <a:ext cx="208532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600" b="1">
                  <a:ln w="158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Company History</a:t>
              </a:r>
              <a:endParaRPr lang="ko-KR" altLang="en-US" sz="1600" b="1" dirty="0">
                <a:ln w="158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7EDF6-4425-27C7-132E-A3BE2139F6C1}"/>
                </a:ext>
              </a:extLst>
            </p:cNvPr>
            <p:cNvSpPr txBox="1"/>
            <p:nvPr/>
          </p:nvSpPr>
          <p:spPr>
            <a:xfrm>
              <a:off x="1377450" y="4265751"/>
              <a:ext cx="3599796" cy="152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2018.05	 Company incorporated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2021.02	 Established dedicated R&amp;D division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2021.06	 Certified as a venture company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2022.05	 Expanded Bucheon office</a:t>
              </a:r>
              <a:endPara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70FB814E-3E84-7A46-8AE2-44DBFC2044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7876309" y="1123003"/>
            <a:ext cx="4140529" cy="552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74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DA617-1AB6-A7E0-4ED5-17FFD437F595}"/>
              </a:ext>
            </a:extLst>
          </p:cNvPr>
          <p:cNvSpPr txBox="1"/>
          <p:nvPr/>
        </p:nvSpPr>
        <p:spPr>
          <a:xfrm>
            <a:off x="345450" y="217107"/>
            <a:ext cx="40598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>
                <a:ln w="15875">
                  <a:noFill/>
                </a:ln>
                <a:solidFill>
                  <a:srgbClr val="0070C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02</a:t>
            </a:r>
            <a:endParaRPr lang="ko-KR" altLang="en-US" sz="1400" b="1" dirty="0">
              <a:ln w="158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6110-AEC5-942F-726B-10D36939C29D}"/>
              </a:ext>
            </a:extLst>
          </p:cNvPr>
          <p:cNvSpPr txBox="1"/>
          <p:nvPr/>
        </p:nvSpPr>
        <p:spPr>
          <a:xfrm>
            <a:off x="328515" y="505221"/>
            <a:ext cx="74755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Development Business Areas</a:t>
            </a:r>
            <a:endParaRPr lang="ko-KR" altLang="en-US" sz="3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16BCF4B6-140B-1C72-2D72-E7BC6869E4A5}"/>
              </a:ext>
            </a:extLst>
          </p:cNvPr>
          <p:cNvCxnSpPr>
            <a:cxnSpLocks/>
          </p:cNvCxnSpPr>
          <p:nvPr/>
        </p:nvCxnSpPr>
        <p:spPr>
          <a:xfrm>
            <a:off x="869133" y="369451"/>
            <a:ext cx="1132286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A146491-6B36-FCB9-F189-24011FF0D83C}"/>
              </a:ext>
            </a:extLst>
          </p:cNvPr>
          <p:cNvGrpSpPr/>
          <p:nvPr/>
        </p:nvGrpSpPr>
        <p:grpSpPr>
          <a:xfrm>
            <a:off x="3462018" y="1439666"/>
            <a:ext cx="3319028" cy="4924234"/>
            <a:chOff x="453576" y="1310183"/>
            <a:chExt cx="3319028" cy="4924234"/>
          </a:xfrm>
        </p:grpSpPr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5D8E500F-5148-E64F-6D23-E65920CB9AE9}"/>
                </a:ext>
              </a:extLst>
            </p:cNvPr>
            <p:cNvSpPr txBox="1"/>
            <p:nvPr/>
          </p:nvSpPr>
          <p:spPr>
            <a:xfrm>
              <a:off x="558288" y="2618042"/>
              <a:ext cx="3214316" cy="361637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FactoryManager Solution</a:t>
              </a:r>
              <a:endParaRPr lang="en-US" altLang="ko-KR" sz="14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MES/POP System</a:t>
              </a:r>
              <a:endParaRPr lang="en-US" altLang="ko-KR" sz="1100" kern="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Sales order management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Purchase order management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Production order management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Inventory management</a:t>
              </a:r>
              <a:endParaRPr lang="en-US" altLang="ko-KR" sz="1400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endParaRPr lang="en-US" altLang="ko-KR" sz="1200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Labeling &amp; Barcode</a:t>
              </a:r>
              <a:endParaRPr lang="en-US" altLang="ko-KR" sz="14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Label printing</a:t>
              </a:r>
              <a:endParaRPr lang="en-US" altLang="ko-KR" sz="1100" kern="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Barcode scanning</a:t>
              </a:r>
              <a:endParaRPr lang="en-US" altLang="ko-KR" sz="14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defTabSz="914027">
                <a:spcBef>
                  <a:spcPts val="600"/>
                </a:spcBef>
                <a:defRPr/>
              </a:pPr>
              <a:endParaRPr lang="en-US" altLang="ko-KR" sz="1100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Measurement Device Integration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Vernier calipers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Micrometer</a:t>
              </a:r>
              <a:endParaRPr lang="en-US" altLang="ko-KR" sz="11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2C294E0-DDCF-AD08-9C8D-0E3F23A1E7DB}"/>
                </a:ext>
              </a:extLst>
            </p:cNvPr>
            <p:cNvGrpSpPr/>
            <p:nvPr/>
          </p:nvGrpSpPr>
          <p:grpSpPr>
            <a:xfrm>
              <a:off x="453576" y="1310183"/>
              <a:ext cx="2628000" cy="1119488"/>
              <a:chOff x="453576" y="1310183"/>
              <a:chExt cx="2628000" cy="1119488"/>
            </a:xfrm>
          </p:grpSpPr>
          <p:sp>
            <p:nvSpPr>
              <p:cNvPr id="51" name="사각형: 잘린 한쪽 모서리 50">
                <a:extLst>
                  <a:ext uri="{FF2B5EF4-FFF2-40B4-BE49-F238E27FC236}">
                    <a16:creationId xmlns:a16="http://schemas.microsoft.com/office/drawing/2014/main" id="{E929E865-0F35-EC9B-68E6-C36C53A70248}"/>
                  </a:ext>
                </a:extLst>
              </p:cNvPr>
              <p:cNvSpPr/>
              <p:nvPr/>
            </p:nvSpPr>
            <p:spPr>
              <a:xfrm>
                <a:off x="453576" y="1310183"/>
                <a:ext cx="2628000" cy="1119488"/>
              </a:xfrm>
              <a:prstGeom prst="snip1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1DDB34-55EA-22DA-760C-7E6495CDA69C}"/>
                  </a:ext>
                </a:extLst>
              </p:cNvPr>
              <p:cNvSpPr txBox="1"/>
              <p:nvPr/>
            </p:nvSpPr>
            <p:spPr>
              <a:xfrm>
                <a:off x="584176" y="1708345"/>
                <a:ext cx="23668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500">
                    <a:ln w="15875">
                      <a:noFill/>
                    </a:ln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Factory Digitalization</a:t>
                </a:r>
                <a:endParaRPr lang="ko-KR" altLang="en-US" sz="1500" dirty="0">
                  <a:ln w="15875">
                    <a:noFill/>
                  </a:ln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F24B02A0-3D28-2E45-7F47-EE4E32B5BFDA}"/>
              </a:ext>
            </a:extLst>
          </p:cNvPr>
          <p:cNvGrpSpPr/>
          <p:nvPr/>
        </p:nvGrpSpPr>
        <p:grpSpPr>
          <a:xfrm>
            <a:off x="9289166" y="1439666"/>
            <a:ext cx="2628000" cy="3202653"/>
            <a:chOff x="3276016" y="1310183"/>
            <a:chExt cx="2628000" cy="3202653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329B18A4-2986-AE6F-8C59-C70757A9F08B}"/>
                </a:ext>
              </a:extLst>
            </p:cNvPr>
            <p:cNvSpPr txBox="1"/>
            <p:nvPr/>
          </p:nvSpPr>
          <p:spPr>
            <a:xfrm>
              <a:off x="3381545" y="2635399"/>
              <a:ext cx="2522471" cy="187743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SubStation Monitoring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 spc="-8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Real-time monitoring , analytics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Visual Dashboard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endParaRPr lang="en-US" altLang="ko-KR" sz="1100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 spc="-8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ESS Monitoring System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SMS alarm for Administrator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Data Ingestion to Big Data Platform</a:t>
              </a:r>
              <a:endParaRPr lang="en-US" altLang="ko-KR" sz="1400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16AFE679-AC5F-41B0-B0ED-4EAD9510976A}"/>
                </a:ext>
              </a:extLst>
            </p:cNvPr>
            <p:cNvGrpSpPr/>
            <p:nvPr/>
          </p:nvGrpSpPr>
          <p:grpSpPr>
            <a:xfrm>
              <a:off x="3276016" y="1310183"/>
              <a:ext cx="2628000" cy="1119488"/>
              <a:chOff x="3384464" y="1310183"/>
              <a:chExt cx="2628000" cy="1119488"/>
            </a:xfrm>
          </p:grpSpPr>
          <p:sp>
            <p:nvSpPr>
              <p:cNvPr id="52" name="사각형: 잘린 한쪽 모서리 51">
                <a:extLst>
                  <a:ext uri="{FF2B5EF4-FFF2-40B4-BE49-F238E27FC236}">
                    <a16:creationId xmlns:a16="http://schemas.microsoft.com/office/drawing/2014/main" id="{3642122E-2D28-0BDB-870F-761AB9B6F5EA}"/>
                  </a:ext>
                </a:extLst>
              </p:cNvPr>
              <p:cNvSpPr/>
              <p:nvPr/>
            </p:nvSpPr>
            <p:spPr>
              <a:xfrm>
                <a:off x="3384464" y="1310183"/>
                <a:ext cx="2628000" cy="1119488"/>
              </a:xfrm>
              <a:prstGeom prst="snip1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55F84-4692-4CF7-994E-465BB2099FBD}"/>
                  </a:ext>
                </a:extLst>
              </p:cNvPr>
              <p:cNvSpPr txBox="1"/>
              <p:nvPr/>
            </p:nvSpPr>
            <p:spPr>
              <a:xfrm>
                <a:off x="3515064" y="1708345"/>
                <a:ext cx="23668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500">
                    <a:ln w="15875">
                      <a:noFill/>
                    </a:ln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Other Business</a:t>
                </a:r>
                <a:endParaRPr lang="ko-KR" altLang="en-US" sz="1500" dirty="0">
                  <a:ln w="15875">
                    <a:noFill/>
                  </a:ln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17DFD00-623C-C9F0-B618-2E8AB106A572}"/>
              </a:ext>
            </a:extLst>
          </p:cNvPr>
          <p:cNvGrpSpPr/>
          <p:nvPr/>
        </p:nvGrpSpPr>
        <p:grpSpPr>
          <a:xfrm>
            <a:off x="548444" y="1439666"/>
            <a:ext cx="2628000" cy="3389653"/>
            <a:chOff x="6224808" y="1310183"/>
            <a:chExt cx="2628000" cy="3389653"/>
          </a:xfrm>
        </p:grpSpPr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46D40663-6055-D448-EC77-B9DCB2C02E69}"/>
                </a:ext>
              </a:extLst>
            </p:cNvPr>
            <p:cNvSpPr txBox="1"/>
            <p:nvPr/>
          </p:nvSpPr>
          <p:spPr>
            <a:xfrm>
              <a:off x="6349572" y="2606955"/>
              <a:ext cx="2328710" cy="209288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Solution Delivery</a:t>
              </a:r>
              <a:endParaRPr lang="en-US" altLang="ko-KR" sz="14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Setup cluster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1"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Index design</a:t>
              </a: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1"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Licensing</a:t>
              </a:r>
              <a:endParaRPr kumimoji="1" lang="ko-KR" altLang="en-US" sz="110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 defTabSz="914027">
                <a:spcBef>
                  <a:spcPts val="600"/>
                </a:spcBef>
                <a:defRPr/>
              </a:pPr>
              <a:endParaRPr lang="en-US" altLang="ko-KR" sz="12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Client Development</a:t>
              </a:r>
              <a:endParaRPr lang="en-US" altLang="ko-KR" sz="14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Java Elastic Client</a:t>
              </a:r>
              <a:endParaRPr lang="en-US" altLang="ko-KR" sz="1100" kern="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Web Server Integration</a:t>
              </a:r>
              <a:endParaRPr lang="en-US" altLang="ko-KR" sz="1100" kern="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F0D8845C-EDE0-881F-7F0B-9C9A65A4D5A7}"/>
                </a:ext>
              </a:extLst>
            </p:cNvPr>
            <p:cNvGrpSpPr/>
            <p:nvPr/>
          </p:nvGrpSpPr>
          <p:grpSpPr>
            <a:xfrm>
              <a:off x="6224808" y="1310183"/>
              <a:ext cx="2628000" cy="1119488"/>
              <a:chOff x="6314965" y="1310183"/>
              <a:chExt cx="2628000" cy="1119488"/>
            </a:xfrm>
          </p:grpSpPr>
          <p:sp>
            <p:nvSpPr>
              <p:cNvPr id="53" name="사각형: 잘린 한쪽 모서리 52">
                <a:extLst>
                  <a:ext uri="{FF2B5EF4-FFF2-40B4-BE49-F238E27FC236}">
                    <a16:creationId xmlns:a16="http://schemas.microsoft.com/office/drawing/2014/main" id="{65A652B6-152F-5CEE-D892-0F7CFDEDDAB8}"/>
                  </a:ext>
                </a:extLst>
              </p:cNvPr>
              <p:cNvSpPr/>
              <p:nvPr/>
            </p:nvSpPr>
            <p:spPr>
              <a:xfrm>
                <a:off x="6314965" y="1310183"/>
                <a:ext cx="2628000" cy="1119488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74857C-9B22-1ACD-95B9-03E67E0CFEE6}"/>
                  </a:ext>
                </a:extLst>
              </p:cNvPr>
              <p:cNvSpPr txBox="1"/>
              <p:nvPr/>
            </p:nvSpPr>
            <p:spPr>
              <a:xfrm>
                <a:off x="6445565" y="1708345"/>
                <a:ext cx="23668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500">
                    <a:ln w="15875">
                      <a:noFill/>
                    </a:ln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Elasticsearch</a:t>
                </a:r>
                <a:endParaRPr lang="ko-KR" altLang="en-US" sz="1500" dirty="0">
                  <a:ln w="15875">
                    <a:noFill/>
                  </a:ln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16EC4F3-907F-ABA6-5121-2902A472442E}"/>
              </a:ext>
            </a:extLst>
          </p:cNvPr>
          <p:cNvGrpSpPr/>
          <p:nvPr/>
        </p:nvGrpSpPr>
        <p:grpSpPr>
          <a:xfrm>
            <a:off x="6375592" y="1439666"/>
            <a:ext cx="2745977" cy="3423209"/>
            <a:chOff x="9110425" y="1310183"/>
            <a:chExt cx="2745977" cy="3423209"/>
          </a:xfrm>
        </p:grpSpPr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646499E6-645D-3A0D-3748-4B41BB6B1D02}"/>
                </a:ext>
              </a:extLst>
            </p:cNvPr>
            <p:cNvSpPr txBox="1"/>
            <p:nvPr/>
          </p:nvSpPr>
          <p:spPr>
            <a:xfrm>
              <a:off x="9110425" y="2640511"/>
              <a:ext cx="2745977" cy="209288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XR Progamming Training</a:t>
              </a:r>
              <a:endParaRPr lang="en-US" altLang="ko-KR" sz="1400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HoloLens Course</a:t>
              </a:r>
              <a:endParaRPr lang="en-US" altLang="ko-KR" sz="1100" kern="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Unity Course</a:t>
              </a:r>
              <a:endParaRPr lang="en-US" altLang="ko-KR" sz="1100" kern="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endParaRPr lang="en-US" altLang="ko-KR" sz="12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defTabSz="914027">
                <a:spcBef>
                  <a:spcPts val="600"/>
                </a:spcBef>
                <a:defRPr/>
              </a:pPr>
              <a:r>
                <a:rPr lang="en-US" altLang="ko-KR" sz="1400" b="1" kern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Speech VR Solution</a:t>
              </a:r>
              <a:endParaRPr lang="en-US" altLang="ko-KR" sz="1400" b="1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Immersive speaking experience in VR</a:t>
              </a:r>
              <a:endParaRPr lang="en-US" altLang="ko-KR" sz="1100" kern="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endParaRPr lang="en-US" altLang="ko-KR" sz="1100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  <a:p>
              <a:pPr marL="171450" indent="-171450" defTabSz="914027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endParaRPr lang="en-US" altLang="ko-KR" sz="1100" kern="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86BF42EB-01EC-D3DC-05A9-4905871C047D}"/>
                </a:ext>
              </a:extLst>
            </p:cNvPr>
            <p:cNvGrpSpPr/>
            <p:nvPr/>
          </p:nvGrpSpPr>
          <p:grpSpPr>
            <a:xfrm>
              <a:off x="9110425" y="1310183"/>
              <a:ext cx="2628000" cy="1119488"/>
              <a:chOff x="9243847" y="1310183"/>
              <a:chExt cx="2628000" cy="1119488"/>
            </a:xfrm>
          </p:grpSpPr>
          <p:sp>
            <p:nvSpPr>
              <p:cNvPr id="54" name="사각형: 잘린 한쪽 모서리 53">
                <a:extLst>
                  <a:ext uri="{FF2B5EF4-FFF2-40B4-BE49-F238E27FC236}">
                    <a16:creationId xmlns:a16="http://schemas.microsoft.com/office/drawing/2014/main" id="{95A6040A-F591-9C33-E286-EE240A20811D}"/>
                  </a:ext>
                </a:extLst>
              </p:cNvPr>
              <p:cNvSpPr/>
              <p:nvPr/>
            </p:nvSpPr>
            <p:spPr>
              <a:xfrm>
                <a:off x="9243847" y="1310183"/>
                <a:ext cx="2628000" cy="1119488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78E172-9E99-4155-B145-7C911EBE14C1}"/>
                  </a:ext>
                </a:extLst>
              </p:cNvPr>
              <p:cNvSpPr txBox="1"/>
              <p:nvPr/>
            </p:nvSpPr>
            <p:spPr>
              <a:xfrm>
                <a:off x="9374447" y="1708345"/>
                <a:ext cx="23668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500">
                    <a:ln w="15875">
                      <a:noFill/>
                    </a:ln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XR</a:t>
                </a:r>
                <a:endParaRPr lang="ko-KR" altLang="en-US" sz="1500" dirty="0">
                  <a:ln w="15875">
                    <a:noFill/>
                  </a:ln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463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42672-AB03-D518-F29C-25431196C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F168E9-D0DF-7BE6-3411-5D24CA8B8C83}"/>
              </a:ext>
            </a:extLst>
          </p:cNvPr>
          <p:cNvSpPr txBox="1"/>
          <p:nvPr/>
        </p:nvSpPr>
        <p:spPr>
          <a:xfrm>
            <a:off x="345450" y="217107"/>
            <a:ext cx="40598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>
                <a:ln w="15875">
                  <a:noFill/>
                </a:ln>
                <a:solidFill>
                  <a:srgbClr val="0070C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</a:t>
            </a:r>
            <a:endParaRPr lang="ko-KR" altLang="en-US" sz="1400" b="1" dirty="0">
              <a:ln w="158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EC464-91ED-3BD5-E755-BB2B77B2EB80}"/>
              </a:ext>
            </a:extLst>
          </p:cNvPr>
          <p:cNvSpPr txBox="1"/>
          <p:nvPr/>
        </p:nvSpPr>
        <p:spPr>
          <a:xfrm>
            <a:off x="328515" y="505221"/>
            <a:ext cx="74755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Community Areas</a:t>
            </a:r>
            <a:endParaRPr lang="ko-KR" altLang="en-US" sz="3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AF448017-8D31-2CDB-A740-6BF585D1D558}"/>
              </a:ext>
            </a:extLst>
          </p:cNvPr>
          <p:cNvCxnSpPr>
            <a:cxnSpLocks/>
          </p:cNvCxnSpPr>
          <p:nvPr/>
        </p:nvCxnSpPr>
        <p:spPr>
          <a:xfrm>
            <a:off x="869133" y="369451"/>
            <a:ext cx="1132286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사각형: 위쪽 모서리의 한쪽은 둥글고 다른 한쪽은 잘림 9">
            <a:extLst>
              <a:ext uri="{FF2B5EF4-FFF2-40B4-BE49-F238E27FC236}">
                <a16:creationId xmlns:a16="http://schemas.microsoft.com/office/drawing/2014/main" id="{C7BE61AA-9D10-0B12-1ECB-B6F16BEDBD48}"/>
              </a:ext>
            </a:extLst>
          </p:cNvPr>
          <p:cNvSpPr/>
          <p:nvPr/>
        </p:nvSpPr>
        <p:spPr>
          <a:xfrm>
            <a:off x="351635" y="1589305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3182ED2-CAE1-7F4F-B0B5-0029B7BE3C78}"/>
              </a:ext>
            </a:extLst>
          </p:cNvPr>
          <p:cNvSpPr txBox="1"/>
          <p:nvPr/>
        </p:nvSpPr>
        <p:spPr>
          <a:xfrm>
            <a:off x="3421337" y="1759588"/>
            <a:ext cx="3949755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Kim, JinSeok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President of KHSYSTEMS Inc.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Microsoft MVP (.NET / Azure AI Services)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community dot4 Organizer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8E31D0-BC07-EDB9-440B-C5D1FB057D8B}"/>
              </a:ext>
            </a:extLst>
          </p:cNvPr>
          <p:cNvSpPr txBox="1"/>
          <p:nvPr/>
        </p:nvSpPr>
        <p:spPr>
          <a:xfrm>
            <a:off x="351635" y="1180863"/>
            <a:ext cx="23946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DevRel Member</a:t>
            </a:r>
            <a:endParaRPr lang="ko-KR" altLang="en-US" sz="1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D8C33-ADBB-5C46-BF95-6900A7C7A647}"/>
              </a:ext>
            </a:extLst>
          </p:cNvPr>
          <p:cNvSpPr txBox="1"/>
          <p:nvPr/>
        </p:nvSpPr>
        <p:spPr>
          <a:xfrm>
            <a:off x="351635" y="3232703"/>
            <a:ext cx="358399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>
                <a:ln w="15875">
                  <a:noFill/>
                </a:ln>
                <a:solidFill>
                  <a:srgbClr val="0070C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Major Event</a:t>
            </a:r>
            <a:endParaRPr lang="ko-KR" altLang="en-US" sz="1600" b="1" dirty="0">
              <a:ln w="15875">
                <a:noFill/>
              </a:ln>
              <a:solidFill>
                <a:srgbClr val="0070C0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2" name="사각형: 위쪽 모서리의 한쪽은 둥글고 다른 한쪽은 잘림 21">
            <a:extLst>
              <a:ext uri="{FF2B5EF4-FFF2-40B4-BE49-F238E27FC236}">
                <a16:creationId xmlns:a16="http://schemas.microsoft.com/office/drawing/2014/main" id="{7BB69A7E-DD81-8F89-390E-2350133EA3DB}"/>
              </a:ext>
            </a:extLst>
          </p:cNvPr>
          <p:cNvSpPr/>
          <p:nvPr/>
        </p:nvSpPr>
        <p:spPr>
          <a:xfrm>
            <a:off x="345450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위쪽 모서리의 한쪽은 둥글고 다른 한쪽은 잘림 22">
            <a:extLst>
              <a:ext uri="{FF2B5EF4-FFF2-40B4-BE49-F238E27FC236}">
                <a16:creationId xmlns:a16="http://schemas.microsoft.com/office/drawing/2014/main" id="{9C263193-52F5-ED51-984F-F548284EA310}"/>
              </a:ext>
            </a:extLst>
          </p:cNvPr>
          <p:cNvSpPr/>
          <p:nvPr/>
        </p:nvSpPr>
        <p:spPr>
          <a:xfrm>
            <a:off x="3317817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위쪽 모서리의 한쪽은 둥글고 다른 한쪽은 잘림 23">
            <a:extLst>
              <a:ext uri="{FF2B5EF4-FFF2-40B4-BE49-F238E27FC236}">
                <a16:creationId xmlns:a16="http://schemas.microsoft.com/office/drawing/2014/main" id="{2910AAB0-8F0E-5118-95C5-41855C401A2F}"/>
              </a:ext>
            </a:extLst>
          </p:cNvPr>
          <p:cNvSpPr/>
          <p:nvPr/>
        </p:nvSpPr>
        <p:spPr>
          <a:xfrm>
            <a:off x="6290184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07BB56D6-68A3-25B7-8304-88627BAA448D}"/>
              </a:ext>
            </a:extLst>
          </p:cNvPr>
          <p:cNvSpPr txBox="1"/>
          <p:nvPr/>
        </p:nvSpPr>
        <p:spPr>
          <a:xfrm>
            <a:off x="735176" y="5248678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.NET Conf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Local event for Seoul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2023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developer</a:t>
            </a:r>
            <a:endParaRPr kumimoji="1" lang="ko-KR" altLang="en-US" sz="11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BDAF106F-F317-795C-3852-4BE0CBD67808}"/>
              </a:ext>
            </a:extLst>
          </p:cNvPr>
          <p:cNvSpPr txBox="1"/>
          <p:nvPr/>
        </p:nvSpPr>
        <p:spPr>
          <a:xfrm>
            <a:off x="3542149" y="5248667"/>
            <a:ext cx="2553851" cy="80021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DDD Seoul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Microsoft tech based conference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2024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B44FF1CC-8087-3C50-2743-69D20ED15BD8}"/>
              </a:ext>
            </a:extLst>
          </p:cNvPr>
          <p:cNvSpPr txBox="1"/>
          <p:nvPr/>
        </p:nvSpPr>
        <p:spPr>
          <a:xfrm>
            <a:off x="6520953" y="5242604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AOAI Dev Day KR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Conference for Azure OpenAI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2025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developer</a:t>
            </a:r>
          </a:p>
        </p:txBody>
      </p:sp>
      <p:sp>
        <p:nvSpPr>
          <p:cNvPr id="31" name="사각형: 위쪽 모서리의 한쪽은 둥글고 다른 한쪽은 잘림 30">
            <a:extLst>
              <a:ext uri="{FF2B5EF4-FFF2-40B4-BE49-F238E27FC236}">
                <a16:creationId xmlns:a16="http://schemas.microsoft.com/office/drawing/2014/main" id="{A2DA5862-A115-8DAE-B329-324EED5954F4}"/>
              </a:ext>
            </a:extLst>
          </p:cNvPr>
          <p:cNvSpPr/>
          <p:nvPr/>
        </p:nvSpPr>
        <p:spPr>
          <a:xfrm>
            <a:off x="9262550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1CA0BFBD-F8FC-8916-1AA3-335DE42D3E11}"/>
              </a:ext>
            </a:extLst>
          </p:cNvPr>
          <p:cNvSpPr txBox="1"/>
          <p:nvPr/>
        </p:nvSpPr>
        <p:spPr>
          <a:xfrm>
            <a:off x="9487690" y="5243343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YouTube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Lets learn .NET – GitHub Copilot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Aspire Series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Semantic Kernel Series</a:t>
            </a:r>
          </a:p>
        </p:txBody>
      </p:sp>
    </p:spTree>
    <p:extLst>
      <p:ext uri="{BB962C8B-B14F-4D97-AF65-F5344CB8AC3E}">
        <p14:creationId xmlns:p14="http://schemas.microsoft.com/office/powerpoint/2010/main" val="72789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76980-1214-FBD5-B7BE-63D69CB89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0F4693-85CF-D997-6929-AF10F43222FF}"/>
              </a:ext>
            </a:extLst>
          </p:cNvPr>
          <p:cNvSpPr txBox="1"/>
          <p:nvPr/>
        </p:nvSpPr>
        <p:spPr>
          <a:xfrm>
            <a:off x="345450" y="217107"/>
            <a:ext cx="40598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>
                <a:ln w="15875">
                  <a:noFill/>
                </a:ln>
                <a:solidFill>
                  <a:srgbClr val="0070C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</a:t>
            </a:r>
            <a:endParaRPr lang="ko-KR" altLang="en-US" sz="1400" b="1" dirty="0">
              <a:ln w="158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5FAAE-F4B4-4C32-9C60-06B4DCE93430}"/>
              </a:ext>
            </a:extLst>
          </p:cNvPr>
          <p:cNvSpPr txBox="1"/>
          <p:nvPr/>
        </p:nvSpPr>
        <p:spPr>
          <a:xfrm>
            <a:off x="328515" y="505221"/>
            <a:ext cx="74755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Community Areas</a:t>
            </a:r>
            <a:endParaRPr lang="ko-KR" altLang="en-US" sz="3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D2385962-A293-A86D-8475-692DC88DB608}"/>
              </a:ext>
            </a:extLst>
          </p:cNvPr>
          <p:cNvCxnSpPr>
            <a:cxnSpLocks/>
          </p:cNvCxnSpPr>
          <p:nvPr/>
        </p:nvCxnSpPr>
        <p:spPr>
          <a:xfrm>
            <a:off x="869133" y="369451"/>
            <a:ext cx="1132286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사각형: 위쪽 모서리의 한쪽은 둥글고 다른 한쪽은 잘림 9">
            <a:extLst>
              <a:ext uri="{FF2B5EF4-FFF2-40B4-BE49-F238E27FC236}">
                <a16:creationId xmlns:a16="http://schemas.microsoft.com/office/drawing/2014/main" id="{4452EDF4-B0BB-8A89-65E9-7D68BA34ED8F}"/>
              </a:ext>
            </a:extLst>
          </p:cNvPr>
          <p:cNvSpPr/>
          <p:nvPr/>
        </p:nvSpPr>
        <p:spPr>
          <a:xfrm>
            <a:off x="351635" y="1589305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E340A5D-DC2C-8965-E47D-D186761B8AFF}"/>
              </a:ext>
            </a:extLst>
          </p:cNvPr>
          <p:cNvSpPr txBox="1"/>
          <p:nvPr/>
        </p:nvSpPr>
        <p:spPr>
          <a:xfrm>
            <a:off x="3421337" y="1759588"/>
            <a:ext cx="3949755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Kim, JinSeok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President of KHSYSTEMS Inc.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Microsoft MVP (.NET / Azure AI Services)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community dot4 Organizer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82B923-F149-C0DF-8533-B09FD981608F}"/>
              </a:ext>
            </a:extLst>
          </p:cNvPr>
          <p:cNvSpPr txBox="1"/>
          <p:nvPr/>
        </p:nvSpPr>
        <p:spPr>
          <a:xfrm>
            <a:off x="351635" y="1180863"/>
            <a:ext cx="23946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DevRel Member</a:t>
            </a:r>
            <a:endParaRPr lang="ko-KR" altLang="en-US" sz="1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74547D-7401-15F5-A341-855E2CED7280}"/>
              </a:ext>
            </a:extLst>
          </p:cNvPr>
          <p:cNvSpPr txBox="1"/>
          <p:nvPr/>
        </p:nvSpPr>
        <p:spPr>
          <a:xfrm>
            <a:off x="351635" y="3232703"/>
            <a:ext cx="358399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>
                <a:ln w="15875">
                  <a:noFill/>
                </a:ln>
                <a:solidFill>
                  <a:srgbClr val="0070C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Major Event</a:t>
            </a:r>
            <a:endParaRPr lang="ko-KR" altLang="en-US" sz="1600" b="1" dirty="0">
              <a:ln w="15875">
                <a:noFill/>
              </a:ln>
              <a:solidFill>
                <a:srgbClr val="0070C0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2" name="사각형: 위쪽 모서리의 한쪽은 둥글고 다른 한쪽은 잘림 21">
            <a:extLst>
              <a:ext uri="{FF2B5EF4-FFF2-40B4-BE49-F238E27FC236}">
                <a16:creationId xmlns:a16="http://schemas.microsoft.com/office/drawing/2014/main" id="{F3791CAE-4C6D-0EAF-D4D1-FF5ABCA207D6}"/>
              </a:ext>
            </a:extLst>
          </p:cNvPr>
          <p:cNvSpPr/>
          <p:nvPr/>
        </p:nvSpPr>
        <p:spPr>
          <a:xfrm>
            <a:off x="345450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위쪽 모서리의 한쪽은 둥글고 다른 한쪽은 잘림 22">
            <a:extLst>
              <a:ext uri="{FF2B5EF4-FFF2-40B4-BE49-F238E27FC236}">
                <a16:creationId xmlns:a16="http://schemas.microsoft.com/office/drawing/2014/main" id="{7CB920BC-74C0-287A-4C7C-D21BE9536EEA}"/>
              </a:ext>
            </a:extLst>
          </p:cNvPr>
          <p:cNvSpPr/>
          <p:nvPr/>
        </p:nvSpPr>
        <p:spPr>
          <a:xfrm>
            <a:off x="3317817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위쪽 모서리의 한쪽은 둥글고 다른 한쪽은 잘림 23">
            <a:extLst>
              <a:ext uri="{FF2B5EF4-FFF2-40B4-BE49-F238E27FC236}">
                <a16:creationId xmlns:a16="http://schemas.microsoft.com/office/drawing/2014/main" id="{AE4B7CED-4606-DFA3-CD6C-069439433A81}"/>
              </a:ext>
            </a:extLst>
          </p:cNvPr>
          <p:cNvSpPr/>
          <p:nvPr/>
        </p:nvSpPr>
        <p:spPr>
          <a:xfrm>
            <a:off x="6290184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C7CE519A-3E21-967F-D9FD-4009F074E2E3}"/>
              </a:ext>
            </a:extLst>
          </p:cNvPr>
          <p:cNvSpPr txBox="1"/>
          <p:nvPr/>
        </p:nvSpPr>
        <p:spPr>
          <a:xfrm>
            <a:off x="735176" y="5248678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.NET Conf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Local event for Seoul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2023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developer</a:t>
            </a:r>
            <a:endParaRPr kumimoji="1" lang="ko-KR" altLang="en-US" sz="11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4D1EC80C-BB8F-C1C6-BD72-AEBFFD13FB06}"/>
              </a:ext>
            </a:extLst>
          </p:cNvPr>
          <p:cNvSpPr txBox="1"/>
          <p:nvPr/>
        </p:nvSpPr>
        <p:spPr>
          <a:xfrm>
            <a:off x="3542149" y="5248667"/>
            <a:ext cx="2553851" cy="80021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DDD Seoul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Microsoft tech based conference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2024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B0A153F3-E08A-FDFD-C057-5E07551CA12C}"/>
              </a:ext>
            </a:extLst>
          </p:cNvPr>
          <p:cNvSpPr txBox="1"/>
          <p:nvPr/>
        </p:nvSpPr>
        <p:spPr>
          <a:xfrm>
            <a:off x="6520953" y="5242604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AOAI Dev Day KR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Conference for Azure OpenAI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2025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developer</a:t>
            </a:r>
          </a:p>
        </p:txBody>
      </p:sp>
      <p:sp>
        <p:nvSpPr>
          <p:cNvPr id="31" name="사각형: 위쪽 모서리의 한쪽은 둥글고 다른 한쪽은 잘림 30">
            <a:extLst>
              <a:ext uri="{FF2B5EF4-FFF2-40B4-BE49-F238E27FC236}">
                <a16:creationId xmlns:a16="http://schemas.microsoft.com/office/drawing/2014/main" id="{8C3F4E32-CF1F-E632-EA68-B9E7F9FD1A4F}"/>
              </a:ext>
            </a:extLst>
          </p:cNvPr>
          <p:cNvSpPr/>
          <p:nvPr/>
        </p:nvSpPr>
        <p:spPr>
          <a:xfrm>
            <a:off x="9262550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C1F62F27-A3D7-1486-8E68-007FC1999B4C}"/>
              </a:ext>
            </a:extLst>
          </p:cNvPr>
          <p:cNvSpPr txBox="1"/>
          <p:nvPr/>
        </p:nvSpPr>
        <p:spPr>
          <a:xfrm>
            <a:off x="9487690" y="5243343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YouTube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Lets learn .NET – GitHub Copilot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Aspire Series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Semantic Kernel Series</a:t>
            </a:r>
          </a:p>
        </p:txBody>
      </p:sp>
    </p:spTree>
    <p:extLst>
      <p:ext uri="{BB962C8B-B14F-4D97-AF65-F5344CB8AC3E}">
        <p14:creationId xmlns:p14="http://schemas.microsoft.com/office/powerpoint/2010/main" val="528308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86EB7-4427-AFD8-0427-6DCFDCA6F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8BF4D4-003B-297E-5287-B5D39BB5674D}"/>
              </a:ext>
            </a:extLst>
          </p:cNvPr>
          <p:cNvSpPr txBox="1"/>
          <p:nvPr/>
        </p:nvSpPr>
        <p:spPr>
          <a:xfrm>
            <a:off x="345450" y="217107"/>
            <a:ext cx="40598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>
                <a:ln w="15875">
                  <a:noFill/>
                </a:ln>
                <a:solidFill>
                  <a:srgbClr val="0070C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</a:t>
            </a:r>
            <a:endParaRPr lang="ko-KR" altLang="en-US" sz="1400" b="1" dirty="0">
              <a:ln w="158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16ADB-4519-DB0F-A786-BFAF65A5D21D}"/>
              </a:ext>
            </a:extLst>
          </p:cNvPr>
          <p:cNvSpPr txBox="1"/>
          <p:nvPr/>
        </p:nvSpPr>
        <p:spPr>
          <a:xfrm>
            <a:off x="328515" y="505221"/>
            <a:ext cx="74755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Community Areas</a:t>
            </a:r>
            <a:endParaRPr lang="ko-KR" altLang="en-US" sz="3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41A08917-4F5A-B657-2A29-E5751E5B6647}"/>
              </a:ext>
            </a:extLst>
          </p:cNvPr>
          <p:cNvCxnSpPr>
            <a:cxnSpLocks/>
          </p:cNvCxnSpPr>
          <p:nvPr/>
        </p:nvCxnSpPr>
        <p:spPr>
          <a:xfrm>
            <a:off x="869133" y="369451"/>
            <a:ext cx="1132286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사각형: 위쪽 모서리의 한쪽은 둥글고 다른 한쪽은 잘림 9">
            <a:extLst>
              <a:ext uri="{FF2B5EF4-FFF2-40B4-BE49-F238E27FC236}">
                <a16:creationId xmlns:a16="http://schemas.microsoft.com/office/drawing/2014/main" id="{4F2DE1A7-0A5E-2F83-2BCB-569E1EC5A05A}"/>
              </a:ext>
            </a:extLst>
          </p:cNvPr>
          <p:cNvSpPr/>
          <p:nvPr/>
        </p:nvSpPr>
        <p:spPr>
          <a:xfrm>
            <a:off x="351635" y="1589305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2B5D696-37D8-CF58-E30E-081B22AE7033}"/>
              </a:ext>
            </a:extLst>
          </p:cNvPr>
          <p:cNvSpPr txBox="1"/>
          <p:nvPr/>
        </p:nvSpPr>
        <p:spPr>
          <a:xfrm>
            <a:off x="3421337" y="1759588"/>
            <a:ext cx="3949755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Kim, JinSeok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President of KHSYSTEMS Inc.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Microsoft MVP (.NET / Azure AI Services)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community dot4 Organizer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16662-AC08-F378-F845-F5F95088352C}"/>
              </a:ext>
            </a:extLst>
          </p:cNvPr>
          <p:cNvSpPr txBox="1"/>
          <p:nvPr/>
        </p:nvSpPr>
        <p:spPr>
          <a:xfrm>
            <a:off x="351635" y="1180863"/>
            <a:ext cx="23946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DevRel Member</a:t>
            </a:r>
            <a:endParaRPr lang="ko-KR" altLang="en-US" sz="1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CD2992-0820-4B70-41F1-A13707D926DD}"/>
              </a:ext>
            </a:extLst>
          </p:cNvPr>
          <p:cNvSpPr txBox="1"/>
          <p:nvPr/>
        </p:nvSpPr>
        <p:spPr>
          <a:xfrm>
            <a:off x="351635" y="3232703"/>
            <a:ext cx="358399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>
                <a:ln w="15875">
                  <a:noFill/>
                </a:ln>
                <a:solidFill>
                  <a:srgbClr val="0070C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Major Event</a:t>
            </a:r>
            <a:endParaRPr lang="ko-KR" altLang="en-US" sz="1600" b="1" dirty="0">
              <a:ln w="15875">
                <a:noFill/>
              </a:ln>
              <a:solidFill>
                <a:srgbClr val="0070C0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2" name="사각형: 위쪽 모서리의 한쪽은 둥글고 다른 한쪽은 잘림 21">
            <a:extLst>
              <a:ext uri="{FF2B5EF4-FFF2-40B4-BE49-F238E27FC236}">
                <a16:creationId xmlns:a16="http://schemas.microsoft.com/office/drawing/2014/main" id="{7EE86AE8-4054-DE1C-21AB-0027B289D081}"/>
              </a:ext>
            </a:extLst>
          </p:cNvPr>
          <p:cNvSpPr/>
          <p:nvPr/>
        </p:nvSpPr>
        <p:spPr>
          <a:xfrm>
            <a:off x="345450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위쪽 모서리의 한쪽은 둥글고 다른 한쪽은 잘림 22">
            <a:extLst>
              <a:ext uri="{FF2B5EF4-FFF2-40B4-BE49-F238E27FC236}">
                <a16:creationId xmlns:a16="http://schemas.microsoft.com/office/drawing/2014/main" id="{9B15EEF5-BAAC-3A84-85E8-7ACF9BA60768}"/>
              </a:ext>
            </a:extLst>
          </p:cNvPr>
          <p:cNvSpPr/>
          <p:nvPr/>
        </p:nvSpPr>
        <p:spPr>
          <a:xfrm>
            <a:off x="3317817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위쪽 모서리의 한쪽은 둥글고 다른 한쪽은 잘림 23">
            <a:extLst>
              <a:ext uri="{FF2B5EF4-FFF2-40B4-BE49-F238E27FC236}">
                <a16:creationId xmlns:a16="http://schemas.microsoft.com/office/drawing/2014/main" id="{5F9345D2-5D42-39D1-903E-F87613C745EA}"/>
              </a:ext>
            </a:extLst>
          </p:cNvPr>
          <p:cNvSpPr/>
          <p:nvPr/>
        </p:nvSpPr>
        <p:spPr>
          <a:xfrm>
            <a:off x="6290184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CE737376-2C9F-B968-DEF2-F8198809B578}"/>
              </a:ext>
            </a:extLst>
          </p:cNvPr>
          <p:cNvSpPr txBox="1"/>
          <p:nvPr/>
        </p:nvSpPr>
        <p:spPr>
          <a:xfrm>
            <a:off x="735176" y="5248678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.NET Conf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Local event for Seoul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2023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developer</a:t>
            </a:r>
            <a:endParaRPr kumimoji="1" lang="ko-KR" altLang="en-US" sz="11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B0881E3-0A80-8765-51C6-6FB1484E4D34}"/>
              </a:ext>
            </a:extLst>
          </p:cNvPr>
          <p:cNvSpPr txBox="1"/>
          <p:nvPr/>
        </p:nvSpPr>
        <p:spPr>
          <a:xfrm>
            <a:off x="3542149" y="5248667"/>
            <a:ext cx="2553851" cy="80021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DDD Seoul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Microsoft tech based conference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2024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415DB44F-A66F-D079-3AFA-CBC7C024B6CB}"/>
              </a:ext>
            </a:extLst>
          </p:cNvPr>
          <p:cNvSpPr txBox="1"/>
          <p:nvPr/>
        </p:nvSpPr>
        <p:spPr>
          <a:xfrm>
            <a:off x="6520953" y="5242604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AOAI Dev Day KR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Conference for Azure OpenAI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Since 2025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developer</a:t>
            </a:r>
          </a:p>
        </p:txBody>
      </p:sp>
      <p:sp>
        <p:nvSpPr>
          <p:cNvPr id="31" name="사각형: 위쪽 모서리의 한쪽은 둥글고 다른 한쪽은 잘림 30">
            <a:extLst>
              <a:ext uri="{FF2B5EF4-FFF2-40B4-BE49-F238E27FC236}">
                <a16:creationId xmlns:a16="http://schemas.microsoft.com/office/drawing/2014/main" id="{F126B82E-47FC-A378-6F42-4AE87FC7DDF6}"/>
              </a:ext>
            </a:extLst>
          </p:cNvPr>
          <p:cNvSpPr/>
          <p:nvPr/>
        </p:nvSpPr>
        <p:spPr>
          <a:xfrm>
            <a:off x="9262550" y="3726658"/>
            <a:ext cx="2778991" cy="1366608"/>
          </a:xfrm>
          <a:prstGeom prst="snipRoundRect">
            <a:avLst>
              <a:gd name="adj1" fmla="val 0"/>
              <a:gd name="adj2" fmla="val 16667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2CB5D4DF-1F2B-E477-8AB3-B1B61DE919F6}"/>
              </a:ext>
            </a:extLst>
          </p:cNvPr>
          <p:cNvSpPr txBox="1"/>
          <p:nvPr/>
        </p:nvSpPr>
        <p:spPr>
          <a:xfrm>
            <a:off x="9487690" y="5243343"/>
            <a:ext cx="2328710" cy="10464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914027">
              <a:spcBef>
                <a:spcPts val="600"/>
              </a:spcBef>
              <a:defRPr/>
            </a:pPr>
            <a:r>
              <a:rPr lang="en-US" altLang="ko-KR" sz="1400" b="1" kern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YouTube</a:t>
            </a:r>
            <a:endParaRPr lang="en-US" altLang="ko-KR" sz="1400" b="1" kern="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Lets learn .NET – GitHub Copilot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.NET Aspire Series</a:t>
            </a:r>
          </a:p>
          <a:p>
            <a:pPr marL="171450" indent="-171450" defTabSz="91402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en-US" altLang="ko-KR" sz="1100" kern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Semantic Kernel Series</a:t>
            </a:r>
          </a:p>
        </p:txBody>
      </p:sp>
    </p:spTree>
    <p:extLst>
      <p:ext uri="{BB962C8B-B14F-4D97-AF65-F5344CB8AC3E}">
        <p14:creationId xmlns:p14="http://schemas.microsoft.com/office/powerpoint/2010/main" val="59518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DA617-1AB6-A7E0-4ED5-17FFD437F595}"/>
              </a:ext>
            </a:extLst>
          </p:cNvPr>
          <p:cNvSpPr txBox="1"/>
          <p:nvPr/>
        </p:nvSpPr>
        <p:spPr>
          <a:xfrm>
            <a:off x="345450" y="217107"/>
            <a:ext cx="143255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>
                <a:ln w="15875">
                  <a:noFill/>
                </a:ln>
                <a:solidFill>
                  <a:srgbClr val="0070C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04</a:t>
            </a:r>
            <a:r>
              <a:rPr lang="ko-KR" altLang="en-US" sz="1400" b="1">
                <a:ln w="158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ko-KR" altLang="en-US" sz="1400" b="1" dirty="0">
              <a:ln w="158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6110-AEC5-942F-726B-10D36939C29D}"/>
              </a:ext>
            </a:extLst>
          </p:cNvPr>
          <p:cNvSpPr txBox="1"/>
          <p:nvPr/>
        </p:nvSpPr>
        <p:spPr>
          <a:xfrm>
            <a:off x="328515" y="505221"/>
            <a:ext cx="30412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b="1">
                <a:ln w="15875">
                  <a:noFill/>
                </a:ln>
                <a:solidFill>
                  <a:srgbClr val="F66F0A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Clients</a:t>
            </a:r>
            <a:endParaRPr lang="ko-KR" altLang="en-US" sz="3600" b="1" dirty="0">
              <a:ln w="15875">
                <a:noFill/>
              </a:ln>
              <a:solidFill>
                <a:srgbClr val="F66F0A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16BCF4B6-140B-1C72-2D72-E7BC6869E4A5}"/>
              </a:ext>
            </a:extLst>
          </p:cNvPr>
          <p:cNvCxnSpPr>
            <a:cxnSpLocks/>
          </p:cNvCxnSpPr>
          <p:nvPr/>
        </p:nvCxnSpPr>
        <p:spPr>
          <a:xfrm>
            <a:off x="785308" y="369451"/>
            <a:ext cx="11406692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직각 삼각형 6">
            <a:extLst>
              <a:ext uri="{FF2B5EF4-FFF2-40B4-BE49-F238E27FC236}">
                <a16:creationId xmlns:a16="http://schemas.microsoft.com/office/drawing/2014/main" id="{5DABA884-78D2-EA76-906F-7C24A9DEC01C}"/>
              </a:ext>
            </a:extLst>
          </p:cNvPr>
          <p:cNvSpPr/>
          <p:nvPr/>
        </p:nvSpPr>
        <p:spPr>
          <a:xfrm flipH="1">
            <a:off x="10671110" y="918000"/>
            <a:ext cx="1520890" cy="5940000"/>
          </a:xfrm>
          <a:prstGeom prst="rtTriangle">
            <a:avLst/>
          </a:prstGeom>
          <a:solidFill>
            <a:srgbClr val="F66F0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2" descr="서울디지텍고등학교 로고">
            <a:extLst>
              <a:ext uri="{FF2B5EF4-FFF2-40B4-BE49-F238E27FC236}">
                <a16:creationId xmlns:a16="http://schemas.microsoft.com/office/drawing/2014/main" id="{65B88244-AFBC-8A5B-A961-312D972C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70" y="4777493"/>
            <a:ext cx="2323414" cy="4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8CD4DE3-4908-6E11-239A-2C006CA2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95" y="1655929"/>
            <a:ext cx="2060118" cy="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KLok - We Connect the World">
            <a:extLst>
              <a:ext uri="{FF2B5EF4-FFF2-40B4-BE49-F238E27FC236}">
                <a16:creationId xmlns:a16="http://schemas.microsoft.com/office/drawing/2014/main" id="{F98236EA-6558-E710-C7D0-BA15A460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1" y="3593795"/>
            <a:ext cx="1293200" cy="3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B차차차 - KB차차차 서비스란? 중고차 거래의 기준이 되어드립니다 ...">
            <a:extLst>
              <a:ext uri="{FF2B5EF4-FFF2-40B4-BE49-F238E27FC236}">
                <a16:creationId xmlns:a16="http://schemas.microsoft.com/office/drawing/2014/main" id="{F5D25261-D642-E992-5909-FBD46AA5F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3" b="22607"/>
          <a:stretch/>
        </p:blipFill>
        <p:spPr bwMode="auto">
          <a:xfrm>
            <a:off x="4017714" y="1287321"/>
            <a:ext cx="1496576" cy="8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3110B29-63B2-2BAB-E418-B70FBC744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4446" y="2396171"/>
            <a:ext cx="1753543" cy="6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LG유플러스 로고">
            <a:extLst>
              <a:ext uri="{FF2B5EF4-FFF2-40B4-BE49-F238E27FC236}">
                <a16:creationId xmlns:a16="http://schemas.microsoft.com/office/drawing/2014/main" id="{DB66C466-99D0-625E-348B-E9AE14840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8" b="5945"/>
          <a:stretch/>
        </p:blipFill>
        <p:spPr bwMode="auto">
          <a:xfrm>
            <a:off x="9008916" y="1639309"/>
            <a:ext cx="1760048" cy="39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NIA. 한국정보화진흥원">
            <a:extLst>
              <a:ext uri="{FF2B5EF4-FFF2-40B4-BE49-F238E27FC236}">
                <a16:creationId xmlns:a16="http://schemas.microsoft.com/office/drawing/2014/main" id="{079DB3EC-1D55-176C-DCF0-F11EB077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01" y="3469059"/>
            <a:ext cx="799743" cy="6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B73488D6-1C4C-C44E-0430-A7E151646590}"/>
              </a:ext>
            </a:extLst>
          </p:cNvPr>
          <p:cNvGrpSpPr/>
          <p:nvPr/>
        </p:nvGrpSpPr>
        <p:grpSpPr>
          <a:xfrm>
            <a:off x="6678374" y="2635337"/>
            <a:ext cx="1916877" cy="295275"/>
            <a:chOff x="3442523" y="3774214"/>
            <a:chExt cx="1916877" cy="295275"/>
          </a:xfrm>
        </p:grpSpPr>
        <p:pic>
          <p:nvPicPr>
            <p:cNvPr id="14" name="Picture 22" descr="TOZ">
              <a:extLst>
                <a:ext uri="{FF2B5EF4-FFF2-40B4-BE49-F238E27FC236}">
                  <a16:creationId xmlns:a16="http://schemas.microsoft.com/office/drawing/2014/main" id="{6A368A1B-E247-300F-7630-179189A58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523" y="3774214"/>
              <a:ext cx="647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4" descr="TOZ">
              <a:extLst>
                <a:ext uri="{FF2B5EF4-FFF2-40B4-BE49-F238E27FC236}">
                  <a16:creationId xmlns:a16="http://schemas.microsoft.com/office/drawing/2014/main" id="{A2896609-8CF8-013C-4E32-48EBF4E20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400" y="3774214"/>
              <a:ext cx="1143000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8" descr="박진회 한국씨티은행장, '고객 감동' 행보 본격화...&quot;고객위한 최고 ...">
            <a:extLst>
              <a:ext uri="{FF2B5EF4-FFF2-40B4-BE49-F238E27FC236}">
                <a16:creationId xmlns:a16="http://schemas.microsoft.com/office/drawing/2014/main" id="{EE9C330D-52FC-A828-1B40-52F57B672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05" y="2427673"/>
            <a:ext cx="1593459" cy="47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스타터 UP] 올트ALLT - 볼트의 모든 것, 세상의 모든 볼트 - 인더뉴스 ...">
            <a:extLst>
              <a:ext uri="{FF2B5EF4-FFF2-40B4-BE49-F238E27FC236}">
                <a16:creationId xmlns:a16="http://schemas.microsoft.com/office/drawing/2014/main" id="{FAA0E9A4-617A-2E25-2DC4-348CDCEBB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84" y="2560793"/>
            <a:ext cx="837312" cy="3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3A618A9-8773-0F68-C607-C42677F3E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66" y="3536718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ACC29E4-4BFB-EF3A-C31F-F0D914F6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92" y="3674831"/>
            <a:ext cx="2105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B국민카드 - 나무위키">
            <a:extLst>
              <a:ext uri="{FF2B5EF4-FFF2-40B4-BE49-F238E27FC236}">
                <a16:creationId xmlns:a16="http://schemas.microsoft.com/office/drawing/2014/main" id="{34301107-A7EA-789E-CF04-649393F43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22" y="1660120"/>
            <a:ext cx="2047453" cy="37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681CDF0-DD61-1E06-8709-3047344900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3560" y="4734976"/>
            <a:ext cx="1132355" cy="528433"/>
          </a:xfrm>
          <a:prstGeom prst="rect">
            <a:avLst/>
          </a:prstGeom>
        </p:spPr>
      </p:pic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358784B2-B80A-76BE-AD61-F027B516DB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8336" y="4751543"/>
            <a:ext cx="1895475" cy="4953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5996645-F361-3378-3A98-A9AC7A4CEA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8916" y="4777493"/>
            <a:ext cx="2483429" cy="510515"/>
          </a:xfrm>
          <a:prstGeom prst="rect">
            <a:avLst/>
          </a:prstGeom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68883A9F-F0BA-3861-E808-442D7CEE8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70" y="5780557"/>
            <a:ext cx="1504639" cy="3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미라콤 로고">
            <a:extLst>
              <a:ext uri="{FF2B5EF4-FFF2-40B4-BE49-F238E27FC236}">
                <a16:creationId xmlns:a16="http://schemas.microsoft.com/office/drawing/2014/main" id="{E887AE0A-C499-E171-4A61-6E88AC3B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24" y="5780557"/>
            <a:ext cx="13620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57616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41e966-cdc1-4871-89b8-c6d695d9ebbb" xsi:nil="true"/>
    <lcf76f155ced4ddcb4097134ff3c332f xmlns="b1461eaf-91da-48e1-8e1c-37ad1b054d8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483A5EEC6855D6449448C825AB9245F6" ma:contentTypeVersion="16" ma:contentTypeDescription="새 문서를 만듭니다." ma:contentTypeScope="" ma:versionID="1ba9b411b6982e4465ddede0c62ee738">
  <xsd:schema xmlns:xsd="http://www.w3.org/2001/XMLSchema" xmlns:xs="http://www.w3.org/2001/XMLSchema" xmlns:p="http://schemas.microsoft.com/office/2006/metadata/properties" xmlns:ns2="b1461eaf-91da-48e1-8e1c-37ad1b054d88" xmlns:ns3="7d41e966-cdc1-4871-89b8-c6d695d9ebbb" targetNamespace="http://schemas.microsoft.com/office/2006/metadata/properties" ma:root="true" ma:fieldsID="5fccb8b36355d43cc501031443fb1693" ns2:_="" ns3:_="">
    <xsd:import namespace="b1461eaf-91da-48e1-8e1c-37ad1b054d88"/>
    <xsd:import namespace="7d41e966-cdc1-4871-89b8-c6d695d9eb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61eaf-91da-48e1-8e1c-37ad1b054d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이미지 태그" ma:readOnly="false" ma:fieldId="{5cf76f15-5ced-4ddc-b409-7134ff3c332f}" ma:taxonomyMulti="true" ma:sspId="efc1bd06-58c5-478a-8971-01898ba527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1e966-cdc1-4871-89b8-c6d695d9ebb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718d42c-0fa0-486d-a44b-f540145348d1}" ma:internalName="TaxCatchAll" ma:showField="CatchAllData" ma:web="7d41e966-cdc1-4871-89b8-c6d695d9eb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4704A3-AC16-434E-ABAA-0935E6AF40BC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7d41e966-cdc1-4871-89b8-c6d695d9ebbb"/>
    <ds:schemaRef ds:uri="b1461eaf-91da-48e1-8e1c-37ad1b054d88"/>
  </ds:schemaRefs>
</ds:datastoreItem>
</file>

<file path=customXml/itemProps2.xml><?xml version="1.0" encoding="utf-8"?>
<ds:datastoreItem xmlns:ds="http://schemas.openxmlformats.org/officeDocument/2006/customXml" ds:itemID="{15ED94D4-3196-42CD-B8C9-4A7E814295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ACFA3A-99B9-4435-B1B5-BAF0FD037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461eaf-91da-48e1-8e1c-37ad1b054d88"/>
    <ds:schemaRef ds:uri="7d41e966-cdc1-4871-89b8-c6d695d9eb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250</Words>
  <Application>Microsoft Office PowerPoint</Application>
  <PresentationFormat>와이드스크린</PresentationFormat>
  <Paragraphs>84</Paragraphs>
  <Slides>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8" baseType="lpstr"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사용자</dc:creator>
  <cp:lastModifiedBy>김 진석(Kim, JinSeok)</cp:lastModifiedBy>
  <cp:revision>156</cp:revision>
  <dcterms:created xsi:type="dcterms:W3CDTF">2018-11-08T21:44:25Z</dcterms:created>
  <dcterms:modified xsi:type="dcterms:W3CDTF">2026-03-11T02:16:38Z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0x010100483A5EEC6855D6449448C825AB9245F6</vt:lpwstr>
  </property>
  <property fmtid="{D5CDD505-2E9C-101B-9397-08002B2CF9AE}" pid="3" name="MediaServiceImageTags">
    <vt:lpwstr/>
  </property>
</Properties>
</file>